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sldIdLst>
    <p:sldId id="257" r:id="rId2"/>
    <p:sldId id="263" r:id="rId3"/>
    <p:sldId id="274" r:id="rId4"/>
    <p:sldId id="304" r:id="rId5"/>
    <p:sldId id="281" r:id="rId6"/>
    <p:sldId id="282" r:id="rId7"/>
    <p:sldId id="284" r:id="rId8"/>
    <p:sldId id="285" r:id="rId9"/>
    <p:sldId id="286" r:id="rId10"/>
    <p:sldId id="287" r:id="rId11"/>
    <p:sldId id="288" r:id="rId12"/>
    <p:sldId id="289" r:id="rId13"/>
    <p:sldId id="290" r:id="rId14"/>
    <p:sldId id="291" r:id="rId15"/>
    <p:sldId id="292" r:id="rId16"/>
    <p:sldId id="302" r:id="rId17"/>
    <p:sldId id="303"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00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07"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13.xml"/><Relationship Id="rId3" Type="http://schemas.openxmlformats.org/officeDocument/2006/relationships/slide" Target="slides/slide8.xml"/><Relationship Id="rId7" Type="http://schemas.openxmlformats.org/officeDocument/2006/relationships/slide" Target="slides/slide12.xml"/><Relationship Id="rId2" Type="http://schemas.openxmlformats.org/officeDocument/2006/relationships/slide" Target="slides/slide7.xml"/><Relationship Id="rId1" Type="http://schemas.openxmlformats.org/officeDocument/2006/relationships/slide" Target="slides/slide6.xml"/><Relationship Id="rId6" Type="http://schemas.openxmlformats.org/officeDocument/2006/relationships/slide" Target="slides/slide11.xml"/><Relationship Id="rId11" Type="http://schemas.openxmlformats.org/officeDocument/2006/relationships/slide" Target="slides/slide16.xml"/><Relationship Id="rId5" Type="http://schemas.openxmlformats.org/officeDocument/2006/relationships/slide" Target="slides/slide10.xml"/><Relationship Id="rId10" Type="http://schemas.openxmlformats.org/officeDocument/2006/relationships/slide" Target="slides/slide15.xml"/><Relationship Id="rId4" Type="http://schemas.openxmlformats.org/officeDocument/2006/relationships/slide" Target="slides/slide9.xml"/><Relationship Id="rId9"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9E96A1-E4C2-4DB8-AE3C-C291706E647F}" type="datetimeFigureOut">
              <a:rPr lang="en-US" smtClean="0"/>
              <a:pPr/>
              <a:t>5/31/2019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9AE129-7ECD-4262-89DA-4B7A5961517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93B7BA3-53C3-44C0-96AC-FE33F5F0CEC2}"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6E610D4-8C5D-4CB2-B783-426C131DC9BA}" type="datetimeFigureOut">
              <a:rPr lang="en-US" smtClean="0"/>
              <a:pPr/>
              <a:t>5/31/2019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259834B-7493-44E2-AD98-A5FF2A6E2D8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push/>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E610D4-8C5D-4CB2-B783-426C131DC9BA}" type="datetimeFigureOut">
              <a:rPr lang="en-US" smtClean="0"/>
              <a:pPr/>
              <a:t>5/31/2019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9834B-7493-44E2-AD98-A5FF2A6E2D87}" type="slidenum">
              <a:rPr lang="en-US" smtClean="0"/>
              <a:pPr/>
              <a:t>‹#›</a:t>
            </a:fld>
            <a:endParaRPr lang="en-US"/>
          </a:p>
        </p:txBody>
      </p:sp>
    </p:spTree>
  </p:cSld>
  <p:clrMapOvr>
    <a:masterClrMapping/>
  </p:clrMapOvr>
  <p:transition spd="med">
    <p:push/>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E610D4-8C5D-4CB2-B783-426C131DC9BA}" type="datetimeFigureOut">
              <a:rPr lang="en-US" smtClean="0"/>
              <a:pPr/>
              <a:t>5/31/2019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9834B-7493-44E2-AD98-A5FF2A6E2D87}" type="slidenum">
              <a:rPr lang="en-US" smtClean="0"/>
              <a:pPr/>
              <a:t>‹#›</a:t>
            </a:fld>
            <a:endParaRPr lang="en-US"/>
          </a:p>
        </p:txBody>
      </p:sp>
    </p:spTree>
  </p:cSld>
  <p:clrMapOvr>
    <a:masterClrMapping/>
  </p:clrMapOvr>
  <p:transition spd="med">
    <p:push/>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E610D4-8C5D-4CB2-B783-426C131DC9BA}" type="datetimeFigureOut">
              <a:rPr lang="en-US" smtClean="0"/>
              <a:pPr/>
              <a:t>5/31/2019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9834B-7493-44E2-AD98-A5FF2A6E2D87}" type="slidenum">
              <a:rPr lang="en-US" smtClean="0"/>
              <a:pPr/>
              <a:t>‹#›</a:t>
            </a:fld>
            <a:endParaRPr lang="en-US"/>
          </a:p>
        </p:txBody>
      </p:sp>
    </p:spTree>
  </p:cSld>
  <p:clrMapOvr>
    <a:masterClrMapping/>
  </p:clrMapOvr>
  <p:transition spd="med">
    <p:push/>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6E610D4-8C5D-4CB2-B783-426C131DC9BA}" type="datetimeFigureOut">
              <a:rPr lang="en-US" smtClean="0"/>
              <a:pPr/>
              <a:t>5/31/2019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9834B-7493-44E2-AD98-A5FF2A6E2D8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push/>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6E610D4-8C5D-4CB2-B783-426C131DC9BA}" type="datetimeFigureOut">
              <a:rPr lang="en-US" smtClean="0"/>
              <a:pPr/>
              <a:t>5/31/2019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59834B-7493-44E2-AD98-A5FF2A6E2D87}" type="slidenum">
              <a:rPr lang="en-US" smtClean="0"/>
              <a:pPr/>
              <a:t>‹#›</a:t>
            </a:fld>
            <a:endParaRPr lang="en-US"/>
          </a:p>
        </p:txBody>
      </p:sp>
    </p:spTree>
  </p:cSld>
  <p:clrMapOvr>
    <a:masterClrMapping/>
  </p:clrMapOvr>
  <p:transition spd="med">
    <p:push/>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6E610D4-8C5D-4CB2-B783-426C131DC9BA}" type="datetimeFigureOut">
              <a:rPr lang="en-US" smtClean="0"/>
              <a:pPr/>
              <a:t>5/31/2019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59834B-7493-44E2-AD98-A5FF2A6E2D87}" type="slidenum">
              <a:rPr lang="en-US" smtClean="0"/>
              <a:pPr/>
              <a:t>‹#›</a:t>
            </a:fld>
            <a:endParaRPr lang="en-US"/>
          </a:p>
        </p:txBody>
      </p:sp>
    </p:spTree>
  </p:cSld>
  <p:clrMapOvr>
    <a:masterClrMapping/>
  </p:clrMapOvr>
  <p:transition spd="med">
    <p:push/>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6E610D4-8C5D-4CB2-B783-426C131DC9BA}" type="datetimeFigureOut">
              <a:rPr lang="en-US" smtClean="0"/>
              <a:pPr/>
              <a:t>5/31/2019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59834B-7493-44E2-AD98-A5FF2A6E2D87}" type="slidenum">
              <a:rPr lang="en-US" smtClean="0"/>
              <a:pPr/>
              <a:t>‹#›</a:t>
            </a:fld>
            <a:endParaRPr lang="en-US"/>
          </a:p>
        </p:txBody>
      </p:sp>
    </p:spTree>
  </p:cSld>
  <p:clrMapOvr>
    <a:masterClrMapping/>
  </p:clrMapOvr>
  <p:transition spd="med">
    <p:push/>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E610D4-8C5D-4CB2-B783-426C131DC9BA}" type="datetimeFigureOut">
              <a:rPr lang="en-US" smtClean="0"/>
              <a:pPr/>
              <a:t>5/31/2019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59834B-7493-44E2-AD98-A5FF2A6E2D87}" type="slidenum">
              <a:rPr lang="en-US" smtClean="0"/>
              <a:pPr/>
              <a:t>‹#›</a:t>
            </a:fld>
            <a:endParaRPr lang="en-US"/>
          </a:p>
        </p:txBody>
      </p:sp>
    </p:spTree>
  </p:cSld>
  <p:clrMapOvr>
    <a:masterClrMapping/>
  </p:clrMapOvr>
  <p:transition spd="med">
    <p:push/>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6E610D4-8C5D-4CB2-B783-426C131DC9BA}" type="datetimeFigureOut">
              <a:rPr lang="en-US" smtClean="0"/>
              <a:pPr/>
              <a:t>5/31/2019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59834B-7493-44E2-AD98-A5FF2A6E2D87}" type="slidenum">
              <a:rPr lang="en-US" smtClean="0"/>
              <a:pPr/>
              <a:t>‹#›</a:t>
            </a:fld>
            <a:endParaRPr lang="en-US"/>
          </a:p>
        </p:txBody>
      </p:sp>
    </p:spTree>
  </p:cSld>
  <p:clrMapOvr>
    <a:masterClrMapping/>
  </p:clrMapOvr>
  <p:transition spd="med">
    <p:push/>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6E610D4-8C5D-4CB2-B783-426C131DC9BA}" type="datetimeFigureOut">
              <a:rPr lang="en-US" smtClean="0"/>
              <a:pPr/>
              <a:t>5/31/2019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259834B-7493-44E2-AD98-A5FF2A6E2D8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med">
    <p:push/>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6E610D4-8C5D-4CB2-B783-426C131DC9BA}" type="datetimeFigureOut">
              <a:rPr lang="en-US" smtClean="0"/>
              <a:pPr/>
              <a:t>5/31/2019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259834B-7493-44E2-AD98-A5FF2A6E2D8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med">
    <p:push/>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0"/>
            <a:ext cx="9144000" cy="3810000"/>
          </a:xfrm>
          <a:effectLst>
            <a:glow rad="101600">
              <a:schemeClr val="accent1">
                <a:satMod val="175000"/>
                <a:alpha val="40000"/>
              </a:schemeClr>
            </a:glow>
            <a:outerShdw blurRad="40000" dist="20000" dir="5400000" rotWithShape="0">
              <a:srgbClr val="000000">
                <a:alpha val="38000"/>
              </a:srgbClr>
            </a:outerShdw>
          </a:effectLst>
          <a:scene3d>
            <a:camera prst="orthographicFront"/>
            <a:lightRig rig="threePt" dir="t"/>
          </a:scene3d>
          <a:sp3d>
            <a:bevelT prst="relaxedInset"/>
          </a:sp3d>
        </p:spPr>
        <p:style>
          <a:lnRef idx="1">
            <a:schemeClr val="accent1"/>
          </a:lnRef>
          <a:fillRef idx="2">
            <a:schemeClr val="accent1"/>
          </a:fillRef>
          <a:effectRef idx="1">
            <a:schemeClr val="accent1"/>
          </a:effectRef>
          <a:fontRef idx="minor">
            <a:schemeClr val="dk1"/>
          </a:fontRef>
        </p:style>
        <p:txBody>
          <a:bodyPr>
            <a:normAutofit fontScale="32500" lnSpcReduction="20000"/>
          </a:bodyPr>
          <a:lstStyle/>
          <a:p>
            <a:pPr>
              <a:buNone/>
            </a:pPr>
            <a:r>
              <a:rPr lang="en-US" sz="3900" dirty="0" smtClean="0">
                <a:latin typeface="Book Antiqua" pitchFamily="18" charset="0"/>
              </a:rPr>
              <a:t> </a:t>
            </a:r>
          </a:p>
          <a:p>
            <a:pPr>
              <a:buNone/>
            </a:pPr>
            <a:endParaRPr lang="en-US" sz="3900" dirty="0" smtClean="0">
              <a:latin typeface="Book Antiqua" pitchFamily="18" charset="0"/>
            </a:endParaRPr>
          </a:p>
          <a:p>
            <a:pPr>
              <a:buNone/>
            </a:pPr>
            <a:endParaRPr lang="en-US" sz="3900" dirty="0" smtClean="0">
              <a:latin typeface="Book Antiqua" pitchFamily="18" charset="0"/>
            </a:endParaRPr>
          </a:p>
          <a:p>
            <a:pPr lvl="4">
              <a:buNone/>
            </a:pPr>
            <a:endParaRPr lang="en-US" dirty="0" smtClean="0">
              <a:solidFill>
                <a:srgbClr val="0070C0"/>
              </a:solidFill>
              <a:latin typeface="Book Antiqua" pitchFamily="18" charset="0"/>
            </a:endParaRPr>
          </a:p>
          <a:p>
            <a:pPr lvl="4">
              <a:buNone/>
            </a:pPr>
            <a:endParaRPr lang="en-US" dirty="0" smtClean="0">
              <a:solidFill>
                <a:srgbClr val="0070C0"/>
              </a:solidFill>
              <a:latin typeface="Book Antiqua" pitchFamily="18" charset="0"/>
            </a:endParaRPr>
          </a:p>
          <a:p>
            <a:pPr lvl="4">
              <a:buNone/>
            </a:pPr>
            <a:endParaRPr lang="en-US" dirty="0" smtClean="0">
              <a:solidFill>
                <a:srgbClr val="0070C0"/>
              </a:solidFill>
              <a:latin typeface="Book Antiqua" pitchFamily="18" charset="0"/>
            </a:endParaRPr>
          </a:p>
          <a:p>
            <a:pPr lvl="4">
              <a:buNone/>
            </a:pPr>
            <a:r>
              <a:rPr lang="en-US" dirty="0" smtClean="0">
                <a:solidFill>
                  <a:srgbClr val="0070C0"/>
                </a:solidFill>
              </a:rPr>
              <a:t>                                                               </a:t>
            </a:r>
          </a:p>
          <a:p>
            <a:pPr lvl="4">
              <a:buNone/>
            </a:pPr>
            <a:r>
              <a:rPr lang="en-US" sz="2200" dirty="0" smtClean="0">
                <a:solidFill>
                  <a:srgbClr val="0070C0"/>
                </a:solidFill>
              </a:rPr>
              <a:t>											</a:t>
            </a:r>
            <a:r>
              <a:rPr lang="en-US" sz="2200" b="1" dirty="0" smtClean="0">
                <a:solidFill>
                  <a:srgbClr val="0070C0"/>
                </a:solidFill>
              </a:rPr>
              <a:t>	</a:t>
            </a:r>
          </a:p>
          <a:p>
            <a:pPr lvl="4">
              <a:buNone/>
            </a:pPr>
            <a:r>
              <a:rPr lang="en-US" sz="4400" b="1" dirty="0" smtClean="0">
                <a:solidFill>
                  <a:srgbClr val="0070C0"/>
                </a:solidFill>
              </a:rPr>
              <a:t>                                                         </a:t>
            </a:r>
            <a:r>
              <a:rPr lang="en-US" sz="8600" b="1" dirty="0" smtClean="0">
                <a:solidFill>
                  <a:srgbClr val="0070C0"/>
                </a:solidFill>
              </a:rPr>
              <a:t>Presentation By</a:t>
            </a:r>
            <a:br>
              <a:rPr lang="en-US" sz="8600" b="1" dirty="0" smtClean="0">
                <a:solidFill>
                  <a:srgbClr val="0070C0"/>
                </a:solidFill>
              </a:rPr>
            </a:br>
            <a:r>
              <a:rPr lang="en-US" sz="8600" b="1" dirty="0" smtClean="0">
                <a:solidFill>
                  <a:srgbClr val="0070C0"/>
                </a:solidFill>
              </a:rPr>
              <a:t>                                                   </a:t>
            </a:r>
            <a:r>
              <a:rPr lang="en-US" sz="6400" b="1" dirty="0" smtClean="0">
                <a:solidFill>
                  <a:srgbClr val="0070C0"/>
                </a:solidFill>
              </a:rPr>
              <a:t>                                                                                                       </a:t>
            </a:r>
            <a:br>
              <a:rPr lang="en-US" sz="6400" b="1" dirty="0" smtClean="0">
                <a:solidFill>
                  <a:srgbClr val="0070C0"/>
                </a:solidFill>
              </a:rPr>
            </a:br>
            <a:r>
              <a:rPr lang="en-US" sz="6400" b="1" dirty="0" smtClean="0">
                <a:solidFill>
                  <a:srgbClr val="0070C0"/>
                </a:solidFill>
              </a:rPr>
              <a:t>                                                              </a:t>
            </a:r>
            <a:r>
              <a:rPr lang="en-US" sz="12300" b="1" dirty="0" smtClean="0">
                <a:solidFill>
                  <a:srgbClr val="0070C0"/>
                </a:solidFill>
              </a:rPr>
              <a:t>P. Aparna   </a:t>
            </a:r>
            <a:r>
              <a:rPr lang="en-US" sz="6400" b="1" dirty="0" smtClean="0">
                <a:solidFill>
                  <a:srgbClr val="0070C0"/>
                </a:solidFill>
              </a:rPr>
              <a:t/>
            </a:r>
            <a:br>
              <a:rPr lang="en-US" sz="6400" b="1" dirty="0" smtClean="0">
                <a:solidFill>
                  <a:srgbClr val="0070C0"/>
                </a:solidFill>
              </a:rPr>
            </a:br>
            <a:r>
              <a:rPr lang="en-US" sz="6400" b="1" dirty="0" smtClean="0">
                <a:solidFill>
                  <a:srgbClr val="0070C0"/>
                </a:solidFill>
              </a:rPr>
              <a:t>                                                     </a:t>
            </a:r>
            <a:r>
              <a:rPr lang="en-US" sz="8600" b="1" dirty="0" smtClean="0">
                <a:solidFill>
                  <a:srgbClr val="0070C0"/>
                </a:solidFill>
              </a:rPr>
              <a:t>Faculty Member (Law)</a:t>
            </a:r>
            <a:endParaRPr lang="en-US" sz="6400" b="1" dirty="0" smtClean="0">
              <a:solidFill>
                <a:srgbClr val="0070C0"/>
              </a:solidFill>
            </a:endParaRPr>
          </a:p>
          <a:p>
            <a:pPr lvl="4">
              <a:buNone/>
            </a:pPr>
            <a:r>
              <a:rPr lang="en-US" sz="6400" b="1" dirty="0" smtClean="0">
                <a:solidFill>
                  <a:srgbClr val="0070C0"/>
                </a:solidFill>
                <a:latin typeface="Book Antiqua" pitchFamily="18" charset="0"/>
              </a:rPr>
              <a:t>                                                          </a:t>
            </a:r>
            <a:r>
              <a:rPr lang="en-US" sz="8600" b="1" dirty="0" smtClean="0">
                <a:solidFill>
                  <a:srgbClr val="0070C0"/>
                </a:solidFill>
                <a:latin typeface="Book Antiqua" pitchFamily="18" charset="0"/>
              </a:rPr>
              <a:t>RBVRR TSPA.</a:t>
            </a:r>
            <a:endParaRPr lang="en-US" sz="3100" b="1" dirty="0" smtClean="0">
              <a:latin typeface="Book Antiqua" pitchFamily="18" charset="0"/>
            </a:endParaRPr>
          </a:p>
          <a:p>
            <a:endParaRPr lang="en-US" dirty="0" smtClean="0">
              <a:latin typeface="Book Antiqua" pitchFamily="18" charset="0"/>
            </a:endParaRPr>
          </a:p>
          <a:p>
            <a:pPr>
              <a:buNone/>
            </a:pPr>
            <a:endParaRPr lang="en-US" dirty="0"/>
          </a:p>
        </p:txBody>
      </p:sp>
      <p:sp>
        <p:nvSpPr>
          <p:cNvPr id="5" name="Title 4"/>
          <p:cNvSpPr>
            <a:spLocks noGrp="1"/>
          </p:cNvSpPr>
          <p:nvPr>
            <p:ph type="title"/>
          </p:nvPr>
        </p:nvSpPr>
        <p:spPr>
          <a:xfrm>
            <a:off x="228600" y="152400"/>
            <a:ext cx="8534400" cy="2895600"/>
          </a:xfrm>
        </p:spPr>
        <p:txBody>
          <a:bodyPr>
            <a:normAutofit/>
          </a:bodyPr>
          <a:lstStyle/>
          <a:p>
            <a:pPr algn="ctr"/>
            <a:r>
              <a:rPr lang="en-US" sz="4800" b="1" u="sng" dirty="0" smtClean="0">
                <a:solidFill>
                  <a:srgbClr val="006600"/>
                </a:solidFill>
                <a:cs typeface="Times New Roman" pitchFamily="18" charset="0"/>
              </a:rPr>
              <a:t>SC &amp; ST (POA) ACT, Latest Amendments w.e.f.26-01-2016</a:t>
            </a:r>
            <a:br>
              <a:rPr lang="en-US" sz="4800" b="1" u="sng" dirty="0" smtClean="0">
                <a:solidFill>
                  <a:srgbClr val="006600"/>
                </a:solidFill>
                <a:cs typeface="Times New Roman" pitchFamily="18" charset="0"/>
              </a:rPr>
            </a:br>
            <a:endParaRPr lang="en-US" sz="4800"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304800" y="912813"/>
            <a:ext cx="8610600" cy="4878387"/>
          </a:xfrm>
          <a:prstGeom prst="rect">
            <a:avLst/>
          </a:prstGeom>
          <a:noFill/>
          <a:ln w="9525">
            <a:noFill/>
            <a:miter lim="800000"/>
            <a:headEnd/>
            <a:tailEnd/>
          </a:ln>
        </p:spPr>
        <p:txBody>
          <a:bodyPr>
            <a:spAutoFit/>
          </a:bodyPr>
          <a:lstStyle/>
          <a:p>
            <a:pPr algn="ctr">
              <a:spcBef>
                <a:spcPct val="50000"/>
              </a:spcBef>
            </a:pPr>
            <a:r>
              <a:rPr lang="en-US" sz="3600" b="1" u="sng" dirty="0">
                <a:solidFill>
                  <a:srgbClr val="003366"/>
                </a:solidFill>
                <a:cs typeface="Times New Roman" pitchFamily="18" charset="0"/>
              </a:rPr>
              <a:t>J.Sumana V.E. Aseerwadamma </a:t>
            </a:r>
            <a:endParaRPr lang="en-US" sz="3600" u="sng" dirty="0">
              <a:solidFill>
                <a:srgbClr val="003366"/>
              </a:solidFill>
              <a:cs typeface="Times New Roman" pitchFamily="18" charset="0"/>
            </a:endParaRPr>
          </a:p>
          <a:p>
            <a:pPr algn="ctr">
              <a:spcBef>
                <a:spcPct val="50000"/>
              </a:spcBef>
            </a:pPr>
            <a:r>
              <a:rPr lang="en-US" sz="3600" b="1" u="sng" dirty="0">
                <a:solidFill>
                  <a:srgbClr val="003366"/>
                </a:solidFill>
                <a:cs typeface="Times New Roman" pitchFamily="18" charset="0"/>
              </a:rPr>
              <a:t>2003 (1) ALT(Crl) 246 (A.P.)</a:t>
            </a:r>
            <a:endParaRPr lang="en-US" sz="3600" u="sng" dirty="0">
              <a:solidFill>
                <a:srgbClr val="003366"/>
              </a:solidFill>
              <a:cs typeface="Times New Roman" pitchFamily="18" charset="0"/>
            </a:endParaRPr>
          </a:p>
          <a:p>
            <a:pPr algn="just">
              <a:spcBef>
                <a:spcPct val="50000"/>
              </a:spcBef>
            </a:pPr>
            <a:r>
              <a:rPr lang="en-US" sz="2800" b="1" dirty="0">
                <a:solidFill>
                  <a:srgbClr val="003366"/>
                </a:solidFill>
                <a:cs typeface="Times New Roman" pitchFamily="18" charset="0"/>
              </a:rPr>
              <a:t>	</a:t>
            </a:r>
            <a:r>
              <a:rPr lang="en-US" sz="3200" b="1" dirty="0">
                <a:solidFill>
                  <a:srgbClr val="003366"/>
                </a:solidFill>
                <a:cs typeface="Times New Roman" pitchFamily="18" charset="0"/>
              </a:rPr>
              <a:t>S. </a:t>
            </a:r>
            <a:r>
              <a:rPr lang="en-US" sz="3200" b="1" dirty="0" smtClean="0">
                <a:solidFill>
                  <a:srgbClr val="003366"/>
                </a:solidFill>
                <a:cs typeface="Times New Roman" pitchFamily="18" charset="0"/>
              </a:rPr>
              <a:t>3(s) </a:t>
            </a:r>
            <a:r>
              <a:rPr lang="en-US" sz="3200" b="1" dirty="0">
                <a:solidFill>
                  <a:srgbClr val="003366"/>
                </a:solidFill>
                <a:cs typeface="Times New Roman" pitchFamily="18" charset="0"/>
              </a:rPr>
              <a:t>– Accused alleged to have abused in his chamber, the complainant on the ground of Caste. There were no public in the chamber and it was </a:t>
            </a:r>
            <a:r>
              <a:rPr lang="en-US" sz="3200" b="1" u="sng" dirty="0">
                <a:solidFill>
                  <a:srgbClr val="003366"/>
                </a:solidFill>
                <a:cs typeface="Times New Roman" pitchFamily="18" charset="0"/>
              </a:rPr>
              <a:t>not in the public view</a:t>
            </a:r>
            <a:r>
              <a:rPr lang="en-US" sz="3200" b="1" dirty="0">
                <a:solidFill>
                  <a:srgbClr val="003366"/>
                </a:solidFill>
                <a:cs typeface="Times New Roman" pitchFamily="18" charset="0"/>
              </a:rPr>
              <a:t>. No offence is made out. </a:t>
            </a:r>
            <a:endParaRPr lang="en-US" sz="3200" dirty="0">
              <a:solidFill>
                <a:srgbClr val="003366"/>
              </a:solidFill>
              <a:cs typeface="Times New Roman" pitchFamily="18" charset="0"/>
            </a:endParaRPr>
          </a:p>
          <a:p>
            <a:pPr>
              <a:spcBef>
                <a:spcPct val="50000"/>
              </a:spcBef>
            </a:pPr>
            <a:endParaRPr lang="en-US" sz="3200" dirty="0">
              <a:solidFill>
                <a:srgbClr val="003366"/>
              </a:solidFill>
            </a:endParaRPr>
          </a:p>
        </p:txBody>
      </p:sp>
    </p:spTree>
  </p:cSld>
  <p:clrMapOvr>
    <a:masterClrMapping/>
  </p:clrMapOvr>
  <p:transition spd="med">
    <p:pu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p:cNvSpPr txBox="1">
            <a:spLocks noChangeArrowheads="1"/>
          </p:cNvSpPr>
          <p:nvPr/>
        </p:nvSpPr>
        <p:spPr bwMode="auto">
          <a:xfrm>
            <a:off x="304800" y="381000"/>
            <a:ext cx="8305800" cy="6340475"/>
          </a:xfrm>
          <a:prstGeom prst="rect">
            <a:avLst/>
          </a:prstGeom>
          <a:noFill/>
          <a:ln w="9525">
            <a:noFill/>
            <a:miter lim="800000"/>
            <a:headEnd/>
            <a:tailEnd/>
          </a:ln>
        </p:spPr>
        <p:txBody>
          <a:bodyPr>
            <a:spAutoFit/>
          </a:bodyPr>
          <a:lstStyle/>
          <a:p>
            <a:pPr algn="ctr">
              <a:spcBef>
                <a:spcPct val="50000"/>
              </a:spcBef>
            </a:pPr>
            <a:r>
              <a:rPr lang="en-US" sz="3600" b="1" u="sng">
                <a:cs typeface="Times New Roman" pitchFamily="18" charset="0"/>
              </a:rPr>
              <a:t>Vilasammal Paul V Cochin University </a:t>
            </a:r>
            <a:endParaRPr lang="en-US" sz="3600" u="sng">
              <a:cs typeface="Times New Roman" pitchFamily="18" charset="0"/>
            </a:endParaRPr>
          </a:p>
          <a:p>
            <a:pPr algn="ctr">
              <a:spcBef>
                <a:spcPct val="50000"/>
              </a:spcBef>
            </a:pPr>
            <a:r>
              <a:rPr lang="en-US" sz="3600" b="1" u="sng">
                <a:cs typeface="Times New Roman" pitchFamily="18" charset="0"/>
              </a:rPr>
              <a:t>AIR 1996 S.C. 1011 </a:t>
            </a:r>
            <a:endParaRPr lang="en-US" sz="3600" u="sng">
              <a:cs typeface="Times New Roman" pitchFamily="18" charset="0"/>
            </a:endParaRPr>
          </a:p>
          <a:p>
            <a:pPr algn="just">
              <a:spcBef>
                <a:spcPct val="50000"/>
              </a:spcBef>
            </a:pPr>
            <a:r>
              <a:rPr lang="en-US" sz="2800" b="1">
                <a:cs typeface="Times New Roman" pitchFamily="18" charset="0"/>
              </a:rPr>
              <a:t>	</a:t>
            </a:r>
            <a:r>
              <a:rPr lang="en-US" sz="3200" b="1">
                <a:cs typeface="Times New Roman" pitchFamily="18" charset="0"/>
              </a:rPr>
              <a:t>The persons who by Birth belong to S.C. S.T. or B.C. alone are entitled to the benefits of arts 16(4) and 15(4) . By marriage, adoption or any other device, viz., by procuring : “ false social status certificates”, they are not eligible to avail of protective discrimination of appointment to an office or to a post under the state of admission in Educational Institution. </a:t>
            </a:r>
            <a:endParaRPr lang="en-US" sz="3200">
              <a:cs typeface="Times New Roman" pitchFamily="18" charset="0"/>
            </a:endParaRPr>
          </a:p>
          <a:p>
            <a:pPr algn="just">
              <a:spcBef>
                <a:spcPct val="50000"/>
              </a:spcBef>
            </a:pPr>
            <a:endParaRPr lang="en-US" sz="3200"/>
          </a:p>
        </p:txBody>
      </p:sp>
    </p:spTree>
  </p:cSld>
  <p:clrMapOvr>
    <a:masterClrMapping/>
  </p:clrMapOvr>
  <p:transition spd="med">
    <p:pu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304800" y="457200"/>
            <a:ext cx="8458200" cy="5853113"/>
          </a:xfrm>
          <a:prstGeom prst="rect">
            <a:avLst/>
          </a:prstGeom>
          <a:noFill/>
          <a:ln w="9525">
            <a:noFill/>
            <a:miter lim="800000"/>
            <a:headEnd/>
            <a:tailEnd/>
          </a:ln>
        </p:spPr>
        <p:txBody>
          <a:bodyPr>
            <a:spAutoFit/>
          </a:bodyPr>
          <a:lstStyle/>
          <a:p>
            <a:pPr algn="ctr">
              <a:spcBef>
                <a:spcPct val="50000"/>
              </a:spcBef>
            </a:pPr>
            <a:r>
              <a:rPr lang="en-US" sz="3600" b="1" u="sng">
                <a:solidFill>
                  <a:srgbClr val="003366"/>
                </a:solidFill>
                <a:cs typeface="Times New Roman" pitchFamily="18" charset="0"/>
              </a:rPr>
              <a:t>K Perumal V State of Madras </a:t>
            </a:r>
            <a:endParaRPr lang="en-US" sz="3600" u="sng">
              <a:solidFill>
                <a:srgbClr val="003366"/>
              </a:solidFill>
              <a:cs typeface="Times New Roman" pitchFamily="18" charset="0"/>
            </a:endParaRPr>
          </a:p>
          <a:p>
            <a:pPr algn="ctr">
              <a:spcBef>
                <a:spcPct val="50000"/>
              </a:spcBef>
            </a:pPr>
            <a:r>
              <a:rPr lang="en-US" sz="3600" b="1" u="sng">
                <a:solidFill>
                  <a:srgbClr val="003366"/>
                </a:solidFill>
                <a:cs typeface="Times New Roman" pitchFamily="18" charset="0"/>
              </a:rPr>
              <a:t>1998 Cr.L.J. 1467</a:t>
            </a:r>
            <a:endParaRPr lang="en-US" sz="3600" u="sng">
              <a:solidFill>
                <a:srgbClr val="003366"/>
              </a:solidFill>
              <a:cs typeface="Times New Roman" pitchFamily="18" charset="0"/>
            </a:endParaRPr>
          </a:p>
          <a:p>
            <a:pPr algn="just">
              <a:spcBef>
                <a:spcPct val="50000"/>
              </a:spcBef>
            </a:pPr>
            <a:r>
              <a:rPr lang="en-US" sz="2800" b="1">
                <a:solidFill>
                  <a:srgbClr val="003366"/>
                </a:solidFill>
                <a:cs typeface="Times New Roman" pitchFamily="18" charset="0"/>
              </a:rPr>
              <a:t>	</a:t>
            </a:r>
            <a:r>
              <a:rPr lang="en-US" sz="3200" b="1">
                <a:solidFill>
                  <a:srgbClr val="003366"/>
                </a:solidFill>
                <a:cs typeface="Times New Roman" pitchFamily="18" charset="0"/>
              </a:rPr>
              <a:t>The question raised before Madras Court is whether the woman belonging to S.C. marrying a person belonging to B.C. loses her birth right as Harijan and becomes the member of B.C. </a:t>
            </a:r>
            <a:endParaRPr lang="en-US" sz="3200">
              <a:solidFill>
                <a:srgbClr val="003366"/>
              </a:solidFill>
              <a:cs typeface="Times New Roman" pitchFamily="18" charset="0"/>
            </a:endParaRPr>
          </a:p>
          <a:p>
            <a:pPr algn="just">
              <a:spcBef>
                <a:spcPct val="50000"/>
              </a:spcBef>
            </a:pPr>
            <a:r>
              <a:rPr lang="en-US" sz="3200" b="1">
                <a:solidFill>
                  <a:srgbClr val="003366"/>
                </a:solidFill>
                <a:cs typeface="Times New Roman" pitchFamily="18" charset="0"/>
              </a:rPr>
              <a:t>	By applying the principle laid down in vilasammal Paul’s case, Court held that marriage does not create conversion. </a:t>
            </a:r>
          </a:p>
        </p:txBody>
      </p:sp>
    </p:spTree>
  </p:cSld>
  <p:clrMapOvr>
    <a:masterClrMapping/>
  </p:clrMapOvr>
  <p:transition spd="med">
    <p:pu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0" y="304800"/>
            <a:ext cx="8915400" cy="5181600"/>
          </a:xfrm>
          <a:prstGeom prst="rect">
            <a:avLst/>
          </a:prstGeom>
          <a:noFill/>
          <a:ln w="9525">
            <a:noFill/>
            <a:miter lim="800000"/>
            <a:headEnd/>
            <a:tailEnd/>
          </a:ln>
        </p:spPr>
        <p:txBody>
          <a:bodyPr>
            <a:spAutoFit/>
          </a:bodyPr>
          <a:lstStyle/>
          <a:p>
            <a:pPr marL="338138" indent="-338138" algn="ctr">
              <a:lnSpc>
                <a:spcPct val="105000"/>
              </a:lnSpc>
            </a:pPr>
            <a:r>
              <a:rPr lang="en-US" sz="3200" b="1">
                <a:latin typeface="Trebuchet MS" pitchFamily="34" charset="0"/>
              </a:rPr>
              <a:t>State of Kerala Vs. Chandramohanan</a:t>
            </a:r>
          </a:p>
          <a:p>
            <a:pPr marL="338138" indent="-338138" algn="ctr">
              <a:lnSpc>
                <a:spcPct val="105000"/>
              </a:lnSpc>
            </a:pPr>
            <a:r>
              <a:rPr lang="en-US" sz="3200" b="1">
                <a:latin typeface="Trebuchet MS" pitchFamily="34" charset="0"/>
              </a:rPr>
              <a:t>AIR 2004 SC. 1772,  2004 S.C.C. (Cr) 818, 2004 CrLJ 1436</a:t>
            </a:r>
            <a:r>
              <a:rPr lang="en-US" sz="3200">
                <a:latin typeface="Trebuchet MS" pitchFamily="34" charset="0"/>
              </a:rPr>
              <a:t> </a:t>
            </a:r>
            <a:endParaRPr lang="en-US" sz="3200" b="1">
              <a:latin typeface="Trebuchet MS" pitchFamily="34" charset="0"/>
            </a:endParaRPr>
          </a:p>
          <a:p>
            <a:pPr marL="338138" indent="-338138" algn="just">
              <a:lnSpc>
                <a:spcPct val="105000"/>
              </a:lnSpc>
              <a:spcBef>
                <a:spcPct val="50000"/>
              </a:spcBef>
              <a:buFontTx/>
              <a:buChar char="•"/>
            </a:pPr>
            <a:r>
              <a:rPr lang="en-US" sz="3200" b="1">
                <a:latin typeface="Trebuchet MS" pitchFamily="34" charset="0"/>
              </a:rPr>
              <a:t>The question whether on conversion of a member of ST to another religion whether the family continued to be a member of Scheduled Tribe or not?  Such a question can be gone into only during the trial.  </a:t>
            </a:r>
          </a:p>
          <a:p>
            <a:pPr marL="338138" indent="-338138" algn="just">
              <a:lnSpc>
                <a:spcPct val="105000"/>
              </a:lnSpc>
              <a:spcBef>
                <a:spcPct val="50000"/>
              </a:spcBef>
            </a:pPr>
            <a:endParaRPr lang="en-US" sz="3200" b="1">
              <a:latin typeface="Trebuchet MS" pitchFamily="34" charset="0"/>
            </a:endParaRPr>
          </a:p>
        </p:txBody>
      </p:sp>
    </p:spTree>
  </p:cSld>
  <p:clrMapOvr>
    <a:masterClrMapping/>
  </p:clrMapOvr>
  <p:transition spd="med">
    <p:pu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0" y="152400"/>
            <a:ext cx="8915400" cy="6499225"/>
          </a:xfrm>
          <a:prstGeom prst="rect">
            <a:avLst/>
          </a:prstGeom>
          <a:noFill/>
          <a:ln w="9525">
            <a:noFill/>
            <a:miter lim="800000"/>
            <a:headEnd/>
            <a:tailEnd/>
          </a:ln>
        </p:spPr>
        <p:txBody>
          <a:bodyPr>
            <a:spAutoFit/>
          </a:bodyPr>
          <a:lstStyle/>
          <a:p>
            <a:pPr marL="338138" indent="-338138" algn="ctr"/>
            <a:endParaRPr lang="en-US" sz="2800" b="1">
              <a:latin typeface="Trebuchet MS" pitchFamily="34" charset="0"/>
            </a:endParaRPr>
          </a:p>
          <a:p>
            <a:pPr marL="338138" indent="-338138" algn="just">
              <a:spcBef>
                <a:spcPct val="50000"/>
              </a:spcBef>
              <a:buFontTx/>
              <a:buChar char="•"/>
            </a:pPr>
            <a:r>
              <a:rPr lang="en-US" sz="2800" b="1">
                <a:latin typeface="Trebuchet MS" pitchFamily="34" charset="0"/>
              </a:rPr>
              <a:t>Therefore, although as a broad probabilities of law it can not be accepted that merely by change of religion person ceases to be a member of Scheduled Tribe, but the question as to whether he ceases to be a member thereof or not must be determined by the appropriate court as such a question would be depend upon the fact of each case.  </a:t>
            </a:r>
          </a:p>
          <a:p>
            <a:pPr marL="338138" indent="-338138" algn="just">
              <a:spcBef>
                <a:spcPct val="50000"/>
              </a:spcBef>
              <a:buFontTx/>
              <a:buChar char="•"/>
            </a:pPr>
            <a:r>
              <a:rPr lang="en-US" sz="2800" b="1">
                <a:latin typeface="Trebuchet MS" pitchFamily="34" charset="0"/>
              </a:rPr>
              <a:t>In such a situation, it has to be established that a person who has embraced another religion is still suffering from social disability and also following the customs and tradition of the community, whether he earlier belonged to.</a:t>
            </a:r>
          </a:p>
        </p:txBody>
      </p:sp>
    </p:spTree>
  </p:cSld>
  <p:clrMapOvr>
    <a:masterClrMapping/>
  </p:clrMapOvr>
  <p:transition spd="med">
    <p:pu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457200" y="696913"/>
            <a:ext cx="8001000" cy="5487987"/>
          </a:xfrm>
          <a:prstGeom prst="rect">
            <a:avLst/>
          </a:prstGeom>
          <a:noFill/>
          <a:ln w="9525">
            <a:noFill/>
            <a:miter lim="800000"/>
            <a:headEnd/>
            <a:tailEnd/>
          </a:ln>
        </p:spPr>
        <p:txBody>
          <a:bodyPr>
            <a:spAutoFit/>
          </a:bodyPr>
          <a:lstStyle/>
          <a:p>
            <a:pPr marL="338138" indent="-338138" algn="ctr">
              <a:lnSpc>
                <a:spcPct val="115000"/>
              </a:lnSpc>
            </a:pPr>
            <a:r>
              <a:rPr lang="en-US" sz="2800" b="1">
                <a:latin typeface="Trebuchet MS" pitchFamily="34" charset="0"/>
              </a:rPr>
              <a:t>Chikkappa Vs. State of Karnataka – 2002 Cr.L.J. 518 (Karn)</a:t>
            </a:r>
          </a:p>
          <a:p>
            <a:pPr marL="338138" indent="-338138" algn="ctr">
              <a:lnSpc>
                <a:spcPct val="115000"/>
              </a:lnSpc>
            </a:pPr>
            <a:endParaRPr lang="en-US" sz="2800" b="1">
              <a:latin typeface="Trebuchet MS" pitchFamily="34" charset="0"/>
            </a:endParaRPr>
          </a:p>
          <a:p>
            <a:pPr marL="338138" indent="-338138" algn="ctr">
              <a:lnSpc>
                <a:spcPct val="115000"/>
              </a:lnSpc>
            </a:pPr>
            <a:r>
              <a:rPr lang="en-US" sz="2800" b="1">
                <a:latin typeface="Trebuchet MS" pitchFamily="34" charset="0"/>
              </a:rPr>
              <a:t>Sec. 438 of Cr.P.C. do not apply for the offences under the Act.</a:t>
            </a:r>
          </a:p>
          <a:p>
            <a:pPr marL="338138" indent="-338138">
              <a:lnSpc>
                <a:spcPct val="115000"/>
              </a:lnSpc>
            </a:pPr>
            <a:endParaRPr lang="en-US" sz="2800" b="1">
              <a:latin typeface="Trebuchet MS" pitchFamily="34" charset="0"/>
            </a:endParaRPr>
          </a:p>
          <a:p>
            <a:pPr marL="338138" indent="-338138">
              <a:lnSpc>
                <a:spcPct val="115000"/>
              </a:lnSpc>
            </a:pPr>
            <a:r>
              <a:rPr lang="en-US" sz="2800" b="1">
                <a:latin typeface="Trebuchet MS" pitchFamily="34" charset="0"/>
              </a:rPr>
              <a:t>	Through Section 18 of the Act treats a bar for invoking provisions of Sec. 438 Cr.P.C.  still it is open for the higher forum like High Court to see whether prima-facie case is made out to sustain the prosecution.</a:t>
            </a:r>
          </a:p>
        </p:txBody>
      </p:sp>
    </p:spTree>
  </p:cSld>
  <p:clrMapOvr>
    <a:masterClrMapping/>
  </p:clrMapOvr>
  <p:transition spd="med">
    <p:push/>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0" y="76200"/>
            <a:ext cx="9144000" cy="6746875"/>
          </a:xfrm>
          <a:prstGeom prst="rect">
            <a:avLst/>
          </a:prstGeom>
          <a:noFill/>
          <a:ln w="9525">
            <a:noFill/>
            <a:miter lim="800000"/>
            <a:headEnd/>
            <a:tailEnd/>
          </a:ln>
        </p:spPr>
        <p:txBody>
          <a:bodyPr>
            <a:spAutoFit/>
          </a:bodyPr>
          <a:lstStyle/>
          <a:p>
            <a:pPr marL="457200" indent="-457200" algn="ctr">
              <a:spcBef>
                <a:spcPct val="50000"/>
              </a:spcBef>
            </a:pPr>
            <a:r>
              <a:rPr lang="en-US" sz="3600" b="1" u="sng">
                <a:solidFill>
                  <a:srgbClr val="006600"/>
                </a:solidFill>
              </a:rPr>
              <a:t>Important features under S.C. &amp; S.T. POA Act. and Rules there under.</a:t>
            </a:r>
            <a:r>
              <a:rPr lang="en-US" sz="3200" b="1" u="sng"/>
              <a:t> </a:t>
            </a:r>
          </a:p>
          <a:p>
            <a:pPr marL="457200" indent="-457200">
              <a:spcBef>
                <a:spcPct val="50000"/>
              </a:spcBef>
              <a:buFontTx/>
              <a:buAutoNum type="arabicPeriod"/>
            </a:pPr>
            <a:r>
              <a:rPr lang="en-US" sz="2800" b="1">
                <a:solidFill>
                  <a:srgbClr val="0000FF"/>
                </a:solidFill>
              </a:rPr>
              <a:t>There is no provision for Anticipatory bail.</a:t>
            </a:r>
          </a:p>
          <a:p>
            <a:pPr marL="457200" indent="-457200">
              <a:spcBef>
                <a:spcPct val="50000"/>
              </a:spcBef>
              <a:buFontTx/>
              <a:buAutoNum type="arabicPeriod"/>
            </a:pPr>
            <a:r>
              <a:rPr lang="en-US" sz="2800" b="1">
                <a:solidFill>
                  <a:srgbClr val="0000FF"/>
                </a:solidFill>
              </a:rPr>
              <a:t>Investigation shall be conducted by a Police Officer not below the rank of Dy.S.P.</a:t>
            </a:r>
          </a:p>
          <a:p>
            <a:pPr marL="457200" indent="-457200">
              <a:spcBef>
                <a:spcPct val="50000"/>
              </a:spcBef>
              <a:buFontTx/>
              <a:buAutoNum type="arabicPeriod"/>
            </a:pPr>
            <a:r>
              <a:rPr lang="en-US" sz="2800" b="1">
                <a:solidFill>
                  <a:srgbClr val="0000FF"/>
                </a:solidFill>
              </a:rPr>
              <a:t>S.P., DGP or Govt. shall make authorization for investigation. </a:t>
            </a:r>
          </a:p>
          <a:p>
            <a:pPr marL="457200" indent="-457200">
              <a:spcBef>
                <a:spcPct val="50000"/>
              </a:spcBef>
              <a:buFontTx/>
              <a:buAutoNum type="arabicPeriod"/>
            </a:pPr>
            <a:r>
              <a:rPr lang="en-US" sz="2800" b="1">
                <a:solidFill>
                  <a:srgbClr val="0000FF"/>
                </a:solidFill>
              </a:rPr>
              <a:t>The Special Court or Designated Court shall conduct trail.</a:t>
            </a:r>
          </a:p>
          <a:p>
            <a:pPr marL="457200" indent="-457200">
              <a:spcBef>
                <a:spcPct val="50000"/>
              </a:spcBef>
              <a:buFontTx/>
              <a:buAutoNum type="arabicPeriod"/>
            </a:pPr>
            <a:r>
              <a:rPr lang="en-US" sz="2800" b="1">
                <a:solidFill>
                  <a:srgbClr val="0000FF"/>
                </a:solidFill>
              </a:rPr>
              <a:t>Accused must be other than SC or ST and Victim must member of SC or ST.</a:t>
            </a:r>
          </a:p>
          <a:p>
            <a:pPr marL="457200" indent="-457200" algn="ctr">
              <a:spcBef>
                <a:spcPct val="50000"/>
              </a:spcBef>
            </a:pPr>
            <a:endParaRPr lang="en-US" sz="2800" b="1"/>
          </a:p>
        </p:txBody>
      </p:sp>
    </p:spTree>
  </p:cSld>
  <p:clrMapOvr>
    <a:masterClrMapping/>
  </p:clrMapOvr>
  <p:transition spd="med">
    <p:push/>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76200"/>
            <a:ext cx="9144000" cy="7070725"/>
          </a:xfrm>
          <a:prstGeom prst="rect">
            <a:avLst/>
          </a:prstGeom>
          <a:noFill/>
          <a:ln w="9525">
            <a:noFill/>
            <a:miter lim="800000"/>
            <a:headEnd/>
            <a:tailEnd/>
          </a:ln>
        </p:spPr>
        <p:txBody>
          <a:bodyPr>
            <a:spAutoFit/>
          </a:bodyPr>
          <a:lstStyle/>
          <a:p>
            <a:pPr marL="457200" indent="-457200">
              <a:spcBef>
                <a:spcPct val="50000"/>
              </a:spcBef>
            </a:pPr>
            <a:r>
              <a:rPr lang="en-US" sz="3200" b="1">
                <a:solidFill>
                  <a:srgbClr val="003366"/>
                </a:solidFill>
              </a:rPr>
              <a:t>10. Under section 7 of the Act the properties, which are used in the commission of offence are liable for forfeiture. </a:t>
            </a:r>
          </a:p>
          <a:p>
            <a:pPr marL="457200" indent="-457200">
              <a:spcBef>
                <a:spcPct val="50000"/>
              </a:spcBef>
            </a:pPr>
            <a:r>
              <a:rPr lang="en-US" sz="3200" b="1">
                <a:solidFill>
                  <a:srgbClr val="003366"/>
                </a:solidFill>
              </a:rPr>
              <a:t>11. Any grave offence is committed against SC or ST, The Collector &amp; SP should visit scene of offence and provide immediate relief to the victims and also to take steps for protection of witnesses &amp; other sympathizers. </a:t>
            </a:r>
          </a:p>
          <a:p>
            <a:pPr marL="457200" indent="-457200">
              <a:spcBef>
                <a:spcPct val="50000"/>
              </a:spcBef>
            </a:pPr>
            <a:r>
              <a:rPr lang="en-US" sz="3200" b="1">
                <a:solidFill>
                  <a:srgbClr val="003366"/>
                </a:solidFill>
              </a:rPr>
              <a:t>12. Under rule 3 it is the duty of the State Govt. to take precautionary and preventive measures in case of any apprehensions of commission of offences under this Act. </a:t>
            </a:r>
            <a:endParaRPr lang="en-US" sz="2800">
              <a:solidFill>
                <a:srgbClr val="003366"/>
              </a:solidFill>
            </a:endParaRPr>
          </a:p>
          <a:p>
            <a:pPr marL="457200" indent="-457200" algn="ctr">
              <a:spcBef>
                <a:spcPct val="50000"/>
              </a:spcBef>
            </a:pPr>
            <a:endParaRPr lang="en-US" sz="2800" b="1">
              <a:solidFill>
                <a:srgbClr val="003366"/>
              </a:solidFill>
            </a:endParaRPr>
          </a:p>
        </p:txBody>
      </p:sp>
    </p:spTree>
  </p:cSld>
  <p:clrMapOvr>
    <a:masterClrMapping/>
  </p:clrMapOvr>
  <p:transition spd="med">
    <p:push/>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ctr">
              <a:buNone/>
            </a:pPr>
            <a:endParaRPr lang="en-US" sz="3000" dirty="0" smtClean="0">
              <a:latin typeface="Book Antiqua" pitchFamily="18" charset="0"/>
            </a:endParaRPr>
          </a:p>
          <a:p>
            <a:pPr algn="ctr">
              <a:buNone/>
            </a:pPr>
            <a:endParaRPr lang="en-US" sz="3000" dirty="0" smtClean="0">
              <a:latin typeface="Book Antiqua" pitchFamily="18" charset="0"/>
            </a:endParaRPr>
          </a:p>
          <a:p>
            <a:pPr algn="ctr">
              <a:buNone/>
            </a:pPr>
            <a:endParaRPr lang="en-US" sz="3000" dirty="0" smtClean="0">
              <a:latin typeface="Book Antiqua" pitchFamily="18" charset="0"/>
            </a:endParaRPr>
          </a:p>
          <a:p>
            <a:pPr algn="ctr">
              <a:buNone/>
            </a:pPr>
            <a:r>
              <a:rPr lang="en-US" sz="4800" dirty="0" smtClean="0">
                <a:solidFill>
                  <a:srgbClr val="7030A0"/>
                </a:solidFill>
                <a:latin typeface="Book Antiqua" pitchFamily="18" charset="0"/>
              </a:rPr>
              <a:t>Thank You</a:t>
            </a:r>
          </a:p>
          <a:p>
            <a:pPr lvl="0" algn="just">
              <a:buNone/>
            </a:pPr>
            <a:endParaRPr lang="en-US" dirty="0">
              <a:latin typeface="Book Antiqua" pitchFamily="18"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Autofit/>
          </a:bodyPr>
          <a:lstStyle/>
          <a:p>
            <a:pPr algn="ctr">
              <a:buNone/>
            </a:pPr>
            <a:r>
              <a:rPr lang="en-US" sz="3200" b="1" u="sng" dirty="0" smtClean="0">
                <a:latin typeface="Gabriola" pitchFamily="82" charset="0"/>
              </a:rPr>
              <a:t>Questions</a:t>
            </a:r>
            <a:endParaRPr lang="en-US" sz="2800" b="1" dirty="0" smtClean="0">
              <a:latin typeface="Gabriola" pitchFamily="82" charset="0"/>
            </a:endParaRPr>
          </a:p>
          <a:p>
            <a:pPr>
              <a:buNone/>
            </a:pPr>
            <a:r>
              <a:rPr lang="en-US" sz="2800" b="1" dirty="0" smtClean="0">
                <a:latin typeface="Gabriola" pitchFamily="82" charset="0"/>
              </a:rPr>
              <a:t>Q. Whether mere knowledge is sufficient to prove the offence under SC/ST Act.? </a:t>
            </a:r>
          </a:p>
          <a:p>
            <a:pPr marL="514350" indent="-514350">
              <a:buNone/>
            </a:pPr>
            <a:endParaRPr lang="en-US" sz="2800" b="1" dirty="0" smtClean="0">
              <a:latin typeface="Gabriola" pitchFamily="82" charset="0"/>
            </a:endParaRPr>
          </a:p>
          <a:p>
            <a:pPr algn="just">
              <a:buNone/>
            </a:pPr>
            <a:r>
              <a:rPr lang="en-US" sz="2800" b="1" dirty="0" smtClean="0">
                <a:latin typeface="Gabriola" pitchFamily="82" charset="0"/>
              </a:rPr>
              <a:t>Q. Whether a Victim loses his status of caste after Conversion in to Christianity?</a:t>
            </a:r>
          </a:p>
          <a:p>
            <a:pPr algn="just">
              <a:buNone/>
            </a:pPr>
            <a:endParaRPr lang="en-US" sz="2800" b="1" dirty="0" smtClean="0">
              <a:latin typeface="Gabriola" pitchFamily="82" charset="0"/>
            </a:endParaRPr>
          </a:p>
          <a:p>
            <a:pPr marL="514350" indent="-514350" algn="just">
              <a:buNone/>
            </a:pPr>
            <a:r>
              <a:rPr lang="en-US" sz="2800" b="1" dirty="0" smtClean="0">
                <a:latin typeface="Gabriola" pitchFamily="82" charset="0"/>
              </a:rPr>
              <a:t>Q. Whether Rule 7 is mandatory or if it is not followed what are the consequences?</a:t>
            </a:r>
          </a:p>
          <a:p>
            <a:pPr>
              <a:buNone/>
            </a:pPr>
            <a:endParaRPr lang="en-US" sz="2800" b="1" dirty="0" smtClean="0">
              <a:latin typeface="Gabriola" pitchFamily="82"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algn="just">
              <a:buNone/>
            </a:pPr>
            <a:endParaRPr lang="en-US" sz="3000" dirty="0" smtClean="0">
              <a:latin typeface="Book Antiqua" pitchFamily="18" charset="0"/>
            </a:endParaRPr>
          </a:p>
          <a:p>
            <a:pPr algn="just">
              <a:buNone/>
            </a:pPr>
            <a:r>
              <a:rPr lang="en-US" sz="3000" dirty="0" smtClean="0">
                <a:latin typeface="Book Antiqua" pitchFamily="18" charset="0"/>
              </a:rPr>
              <a:t>The Supreme Court in </a:t>
            </a:r>
          </a:p>
          <a:p>
            <a:pPr algn="just">
              <a:buNone/>
            </a:pPr>
            <a:r>
              <a:rPr lang="en-US" sz="3000" b="1" i="1" dirty="0" smtClean="0">
                <a:solidFill>
                  <a:srgbClr val="FF0000"/>
                </a:solidFill>
                <a:latin typeface="Book Antiqua" pitchFamily="18" charset="0"/>
              </a:rPr>
              <a:t>             Asharfi Vs. State of Uttar Pradesh</a:t>
            </a:r>
          </a:p>
          <a:p>
            <a:pPr algn="just">
              <a:buNone/>
            </a:pPr>
            <a:r>
              <a:rPr lang="en-US" sz="3000" b="1" i="1" dirty="0" smtClean="0">
                <a:solidFill>
                  <a:srgbClr val="FF0000"/>
                </a:solidFill>
                <a:latin typeface="Book Antiqua" pitchFamily="18" charset="0"/>
              </a:rPr>
              <a:t>                                           2016 SC 549</a:t>
            </a:r>
          </a:p>
          <a:p>
            <a:pPr algn="just">
              <a:buNone/>
            </a:pPr>
            <a:r>
              <a:rPr lang="en-US" sz="3000" dirty="0" smtClean="0">
                <a:solidFill>
                  <a:schemeClr val="tx1"/>
                </a:solidFill>
                <a:latin typeface="Book Antiqua" pitchFamily="18" charset="0"/>
              </a:rPr>
              <a:t>		After the 2016 amendment, </a:t>
            </a:r>
            <a:r>
              <a:rPr lang="en-US" sz="3000" b="1" i="1" u="sng" dirty="0" smtClean="0">
                <a:solidFill>
                  <a:schemeClr val="tx1"/>
                </a:solidFill>
                <a:latin typeface="Book Antiqua" pitchFamily="18" charset="0"/>
              </a:rPr>
              <a:t>Mere knowledge</a:t>
            </a:r>
            <a:r>
              <a:rPr lang="en-US" sz="3000" b="1" u="sng" dirty="0" smtClean="0">
                <a:solidFill>
                  <a:schemeClr val="tx1"/>
                </a:solidFill>
                <a:latin typeface="Book Antiqua" pitchFamily="18" charset="0"/>
              </a:rPr>
              <a:t> </a:t>
            </a:r>
            <a:r>
              <a:rPr lang="en-US" sz="3000" dirty="0" smtClean="0">
                <a:solidFill>
                  <a:schemeClr val="tx1"/>
                </a:solidFill>
                <a:latin typeface="Book Antiqua" pitchFamily="18" charset="0"/>
              </a:rPr>
              <a:t>of the Accused that the victim is SC/ST is sufficient for prosecution under the SC/ST Act.</a:t>
            </a:r>
          </a:p>
          <a:p>
            <a:pPr algn="just">
              <a:buNone/>
            </a:pPr>
            <a:endParaRPr lang="en-US" sz="3000" dirty="0" smtClean="0">
              <a:solidFill>
                <a:schemeClr val="tx1"/>
              </a:solidFill>
              <a:latin typeface="Book Antiqua" pitchFamily="18" charset="0"/>
            </a:endParaRPr>
          </a:p>
          <a:p>
            <a:pPr algn="just">
              <a:buNone/>
            </a:pPr>
            <a:r>
              <a:rPr lang="en-US" sz="3000" dirty="0" smtClean="0">
                <a:solidFill>
                  <a:schemeClr val="tx1"/>
                </a:solidFill>
                <a:latin typeface="Book Antiqua" pitchFamily="18" charset="0"/>
              </a:rPr>
              <a:t>                  Prior to amendment, there was a much stress was laid to prove the </a:t>
            </a:r>
            <a:r>
              <a:rPr lang="en-US" sz="3000" b="1" i="1" dirty="0" smtClean="0">
                <a:solidFill>
                  <a:schemeClr val="tx1"/>
                </a:solidFill>
                <a:latin typeface="Book Antiqua" pitchFamily="18" charset="0"/>
              </a:rPr>
              <a:t>intention </a:t>
            </a:r>
            <a:r>
              <a:rPr lang="en-US" sz="3000" dirty="0" smtClean="0">
                <a:solidFill>
                  <a:schemeClr val="tx1"/>
                </a:solidFill>
                <a:latin typeface="Book Antiqua" pitchFamily="18" charset="0"/>
              </a:rPr>
              <a:t>of the Accused. </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ctr">
              <a:buNone/>
            </a:pPr>
            <a:r>
              <a:rPr lang="en-US" sz="2800" b="1" dirty="0" smtClean="0">
                <a:solidFill>
                  <a:srgbClr val="FF0000"/>
                </a:solidFill>
                <a:latin typeface="Book Antiqua" pitchFamily="18" charset="0"/>
              </a:rPr>
              <a:t>N.S. </a:t>
            </a:r>
            <a:r>
              <a:rPr lang="en-US" sz="2800" b="1" dirty="0" err="1" smtClean="0">
                <a:solidFill>
                  <a:srgbClr val="FF0000"/>
                </a:solidFill>
                <a:latin typeface="Book Antiqua" pitchFamily="18" charset="0"/>
              </a:rPr>
              <a:t>Saji</a:t>
            </a:r>
            <a:r>
              <a:rPr lang="en-US" sz="2800" b="1" dirty="0" smtClean="0">
                <a:solidFill>
                  <a:srgbClr val="FF0000"/>
                </a:solidFill>
                <a:latin typeface="Book Antiqua" pitchFamily="18" charset="0"/>
              </a:rPr>
              <a:t> Kumar Vs. </a:t>
            </a:r>
            <a:r>
              <a:rPr lang="en-US" sz="2800" b="1" dirty="0" err="1" smtClean="0">
                <a:solidFill>
                  <a:srgbClr val="FF0000"/>
                </a:solidFill>
                <a:latin typeface="Book Antiqua" pitchFamily="18" charset="0"/>
              </a:rPr>
              <a:t>Kodikunnil</a:t>
            </a:r>
            <a:r>
              <a:rPr lang="en-US" sz="2800" b="1" dirty="0" smtClean="0">
                <a:solidFill>
                  <a:srgbClr val="FF0000"/>
                </a:solidFill>
                <a:latin typeface="Book Antiqua" pitchFamily="18" charset="0"/>
              </a:rPr>
              <a:t> Suresh</a:t>
            </a:r>
          </a:p>
          <a:p>
            <a:pPr algn="ctr">
              <a:buNone/>
            </a:pPr>
            <a:r>
              <a:rPr lang="en-US" sz="2800" b="1" dirty="0" smtClean="0">
                <a:solidFill>
                  <a:srgbClr val="FF0000"/>
                </a:solidFill>
                <a:latin typeface="Book Antiqua" pitchFamily="18" charset="0"/>
              </a:rPr>
              <a:t>                                     20</a:t>
            </a:r>
            <a:r>
              <a:rPr lang="en-US" sz="2800" b="1" baseline="30000" dirty="0" smtClean="0">
                <a:solidFill>
                  <a:srgbClr val="FF0000"/>
                </a:solidFill>
                <a:latin typeface="Book Antiqua" pitchFamily="18" charset="0"/>
              </a:rPr>
              <a:t>th</a:t>
            </a:r>
            <a:r>
              <a:rPr lang="en-US" sz="2800" b="1" dirty="0" smtClean="0">
                <a:solidFill>
                  <a:srgbClr val="FF0000"/>
                </a:solidFill>
                <a:latin typeface="Book Antiqua" pitchFamily="18" charset="0"/>
              </a:rPr>
              <a:t> July 2011</a:t>
            </a:r>
          </a:p>
          <a:p>
            <a:pPr algn="ctr">
              <a:buNone/>
            </a:pPr>
            <a:endParaRPr lang="en-US" sz="2800" dirty="0" smtClean="0">
              <a:solidFill>
                <a:schemeClr val="tx1"/>
              </a:solidFill>
              <a:latin typeface="Book Antiqua" pitchFamily="18" charset="0"/>
            </a:endParaRPr>
          </a:p>
          <a:p>
            <a:pPr algn="just">
              <a:buNone/>
            </a:pPr>
            <a:r>
              <a:rPr lang="en-US" sz="2800" dirty="0" smtClean="0">
                <a:solidFill>
                  <a:schemeClr val="tx1"/>
                </a:solidFill>
                <a:latin typeface="Book Antiqua" pitchFamily="18" charset="0"/>
              </a:rPr>
              <a:t>		The </a:t>
            </a:r>
            <a:r>
              <a:rPr lang="en-US" sz="2800" dirty="0" err="1" smtClean="0">
                <a:solidFill>
                  <a:schemeClr val="tx1"/>
                </a:solidFill>
                <a:latin typeface="Book Antiqua" pitchFamily="18" charset="0"/>
              </a:rPr>
              <a:t>Hon’ble</a:t>
            </a:r>
            <a:r>
              <a:rPr lang="en-US" sz="2800" dirty="0" smtClean="0">
                <a:solidFill>
                  <a:schemeClr val="tx1"/>
                </a:solidFill>
                <a:latin typeface="Book Antiqua" pitchFamily="18" charset="0"/>
              </a:rPr>
              <a:t> Supreme Court held that an SC who converts in to Christianity </a:t>
            </a:r>
            <a:r>
              <a:rPr lang="en-US" sz="2800" b="1" dirty="0" smtClean="0">
                <a:solidFill>
                  <a:schemeClr val="tx1"/>
                </a:solidFill>
                <a:latin typeface="Book Antiqua" pitchFamily="18" charset="0"/>
              </a:rPr>
              <a:t>will not loose his status of caste.</a:t>
            </a:r>
            <a:r>
              <a:rPr lang="en-US" sz="2800" dirty="0" smtClean="0">
                <a:solidFill>
                  <a:schemeClr val="tx1"/>
                </a:solidFill>
                <a:latin typeface="Book Antiqua" pitchFamily="18" charset="0"/>
              </a:rPr>
              <a:t> At the time of birth, the caste he bears will have the same caste and after conversion, children are not entitled to claim the caste. </a:t>
            </a: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2004(1) ALD (Crl.) 623(SC)</a:t>
            </a:r>
          </a:p>
        </p:txBody>
      </p:sp>
      <p:sp>
        <p:nvSpPr>
          <p:cNvPr id="5123" name="Rectangle 3"/>
          <p:cNvSpPr>
            <a:spLocks noGrp="1" noChangeArrowheads="1"/>
          </p:cNvSpPr>
          <p:nvPr>
            <p:ph type="body" idx="1"/>
          </p:nvPr>
        </p:nvSpPr>
        <p:spPr/>
        <p:txBody>
          <a:bodyPr/>
          <a:lstStyle/>
          <a:p>
            <a:pPr algn="just" eaLnBrk="1" hangingPunct="1"/>
            <a:r>
              <a:rPr lang="en-US" sz="4000" smtClean="0"/>
              <a:t>Even after conversion, if the person is still suffering from social disability and also following customs and traditions of the community to which he earlier belonged, the Act applies.</a:t>
            </a:r>
          </a:p>
        </p:txBody>
      </p:sp>
    </p:spTree>
  </p:cSld>
  <p:clrMapOvr>
    <a:masterClrMapping/>
  </p:clrMapOvr>
  <p:transition spd="med">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0" y="0"/>
            <a:ext cx="9144000" cy="6245225"/>
          </a:xfrm>
          <a:prstGeom prst="rect">
            <a:avLst/>
          </a:prstGeom>
          <a:noFill/>
          <a:ln w="9525">
            <a:noFill/>
            <a:miter lim="800000"/>
            <a:headEnd/>
            <a:tailEnd/>
          </a:ln>
        </p:spPr>
        <p:txBody>
          <a:bodyPr>
            <a:spAutoFit/>
          </a:bodyPr>
          <a:lstStyle/>
          <a:p>
            <a:pPr algn="ctr">
              <a:spcBef>
                <a:spcPct val="50000"/>
              </a:spcBef>
            </a:pPr>
            <a:r>
              <a:rPr lang="en-US" sz="3200" b="1" u="sng">
                <a:solidFill>
                  <a:srgbClr val="003366"/>
                </a:solidFill>
                <a:cs typeface="Times New Roman" pitchFamily="18" charset="0"/>
              </a:rPr>
              <a:t>2004 (2) ALT (Crl) 7 (D.B.) A.P</a:t>
            </a:r>
            <a:endParaRPr lang="en-US">
              <a:solidFill>
                <a:srgbClr val="003366"/>
              </a:solidFill>
              <a:cs typeface="Times New Roman" pitchFamily="18" charset="0"/>
            </a:endParaRPr>
          </a:p>
          <a:p>
            <a:pPr algn="just">
              <a:spcBef>
                <a:spcPct val="50000"/>
              </a:spcBef>
            </a:pPr>
            <a:r>
              <a:rPr lang="en-US" b="1">
                <a:solidFill>
                  <a:srgbClr val="003366"/>
                </a:solidFill>
                <a:cs typeface="Times New Roman" pitchFamily="18" charset="0"/>
              </a:rPr>
              <a:t>	</a:t>
            </a:r>
          </a:p>
          <a:p>
            <a:pPr algn="just">
              <a:spcBef>
                <a:spcPct val="50000"/>
              </a:spcBef>
            </a:pPr>
            <a:r>
              <a:rPr lang="en-US" sz="3200" b="1">
                <a:solidFill>
                  <a:srgbClr val="003366"/>
                </a:solidFill>
                <a:cs typeface="Times New Roman" pitchFamily="18" charset="0"/>
              </a:rPr>
              <a:t>Sec. 3(2)(v) – Not enough if it shown that the victim girl of rape was a member or schedule caste – Offences should have been committed on the ground that she was a member of a schedule caste – in the instant case not an iota of evidence to show that the offence of rape was committed on her because she was a member of a scheduled caste – conviction under the SC&amp;ST Act set aside- conviction u/s 376(2) of IPC up held – Appeal disposed of accordingly. </a:t>
            </a:r>
            <a:endParaRPr lang="en-US" sz="3200">
              <a:solidFill>
                <a:srgbClr val="003366"/>
              </a:solidFill>
            </a:endParaRPr>
          </a:p>
        </p:txBody>
      </p:sp>
      <p:sp>
        <p:nvSpPr>
          <p:cNvPr id="6147" name="Text Box 5"/>
          <p:cNvSpPr txBox="1">
            <a:spLocks noChangeArrowheads="1"/>
          </p:cNvSpPr>
          <p:nvPr/>
        </p:nvSpPr>
        <p:spPr bwMode="auto">
          <a:xfrm>
            <a:off x="0" y="4267200"/>
            <a:ext cx="9144000" cy="519113"/>
          </a:xfrm>
          <a:prstGeom prst="rect">
            <a:avLst/>
          </a:prstGeom>
          <a:noFill/>
          <a:ln w="9525">
            <a:noFill/>
            <a:miter lim="800000"/>
            <a:headEnd/>
            <a:tailEnd/>
          </a:ln>
        </p:spPr>
        <p:txBody>
          <a:bodyPr>
            <a:spAutoFit/>
          </a:bodyPr>
          <a:lstStyle/>
          <a:p>
            <a:pPr algn="ctr">
              <a:spcBef>
                <a:spcPct val="50000"/>
              </a:spcBef>
            </a:pPr>
            <a:endParaRPr lang="en-US" sz="2800">
              <a:solidFill>
                <a:srgbClr val="003366"/>
              </a:solidFill>
            </a:endParaRPr>
          </a:p>
        </p:txBody>
      </p:sp>
    </p:spTree>
  </p:cSld>
  <p:clrMapOvr>
    <a:masterClrMapping/>
  </p:clrMapOvr>
  <p:transition spd="med">
    <p:pu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0" y="192088"/>
            <a:ext cx="9144000" cy="6746462"/>
          </a:xfrm>
          <a:prstGeom prst="rect">
            <a:avLst/>
          </a:prstGeom>
          <a:noFill/>
          <a:ln w="9525">
            <a:noFill/>
            <a:miter lim="800000"/>
            <a:headEnd/>
            <a:tailEnd/>
          </a:ln>
        </p:spPr>
        <p:txBody>
          <a:bodyPr>
            <a:spAutoFit/>
          </a:bodyPr>
          <a:lstStyle/>
          <a:p>
            <a:pPr algn="ctr">
              <a:spcBef>
                <a:spcPct val="50000"/>
              </a:spcBef>
            </a:pPr>
            <a:r>
              <a:rPr lang="en-US" sz="3200" b="1" u="sng" dirty="0">
                <a:solidFill>
                  <a:srgbClr val="003366"/>
                </a:solidFill>
                <a:cs typeface="Times New Roman" pitchFamily="18" charset="0"/>
              </a:rPr>
              <a:t>2004(1) ALT (Crl) 407 A.P.</a:t>
            </a:r>
            <a:endParaRPr lang="en-US" sz="3200" u="sng" dirty="0">
              <a:solidFill>
                <a:srgbClr val="003366"/>
              </a:solidFill>
              <a:cs typeface="Times New Roman" pitchFamily="18" charset="0"/>
            </a:endParaRPr>
          </a:p>
          <a:p>
            <a:pPr algn="just">
              <a:lnSpc>
                <a:spcPct val="115000"/>
              </a:lnSpc>
              <a:spcBef>
                <a:spcPct val="50000"/>
              </a:spcBef>
            </a:pPr>
            <a:r>
              <a:rPr lang="en-US" b="1" dirty="0">
                <a:solidFill>
                  <a:srgbClr val="003366"/>
                </a:solidFill>
                <a:cs typeface="Times New Roman" pitchFamily="18" charset="0"/>
              </a:rPr>
              <a:t>	</a:t>
            </a:r>
            <a:r>
              <a:rPr lang="en-US" sz="2800" b="1" dirty="0">
                <a:solidFill>
                  <a:srgbClr val="003366"/>
                </a:solidFill>
                <a:cs typeface="Times New Roman" pitchFamily="18" charset="0"/>
              </a:rPr>
              <a:t>The Police </a:t>
            </a:r>
            <a:r>
              <a:rPr lang="en-US" sz="2800" b="1" dirty="0" smtClean="0">
                <a:solidFill>
                  <a:srgbClr val="003366"/>
                </a:solidFill>
                <a:cs typeface="Times New Roman" pitchFamily="18" charset="0"/>
              </a:rPr>
              <a:t>filed </a:t>
            </a:r>
            <a:r>
              <a:rPr lang="en-US" sz="2800" b="1" dirty="0">
                <a:solidFill>
                  <a:srgbClr val="003366"/>
                </a:solidFill>
                <a:cs typeface="Times New Roman" pitchFamily="18" charset="0"/>
              </a:rPr>
              <a:t>charge sheet for offence u/s 354 IPC, but session court famed additional charge u/s 3(1)(x) of the SC &amp;ST Act. Both the sections disclose that the outraging of modesty is punishable under both.  In fact accused cannot be prosecuted for the same offence under different charges.  Since victim belongs to Sc Community, the only provision applicable is Sec.3(1)(x)of the SC,ST Act.  Prosecution u/s 354 IPC also was misconceived.  Therefore conviction and sentence under sec 354 IPC was set aside and confirmed the conviction and sentence u/s 3(1)(xi) of the SC,ST Act.   </a:t>
            </a:r>
            <a:endParaRPr lang="en-US" sz="2800" dirty="0">
              <a:solidFill>
                <a:srgbClr val="003366"/>
              </a:solidFill>
            </a:endParaRPr>
          </a:p>
        </p:txBody>
      </p:sp>
    </p:spTree>
  </p:cSld>
  <p:clrMapOvr>
    <a:masterClrMapping/>
  </p:clrMapOvr>
  <p:transition spd="med">
    <p:pu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0" y="609600"/>
            <a:ext cx="9144000" cy="5432256"/>
          </a:xfrm>
          <a:prstGeom prst="rect">
            <a:avLst/>
          </a:prstGeom>
          <a:noFill/>
          <a:ln w="9525">
            <a:noFill/>
            <a:miter lim="800000"/>
            <a:headEnd/>
            <a:tailEnd/>
          </a:ln>
        </p:spPr>
        <p:txBody>
          <a:bodyPr>
            <a:spAutoFit/>
          </a:bodyPr>
          <a:lstStyle/>
          <a:p>
            <a:pPr algn="ctr">
              <a:spcBef>
                <a:spcPct val="50000"/>
              </a:spcBef>
            </a:pPr>
            <a:r>
              <a:rPr lang="en-US" sz="3200" b="1" dirty="0">
                <a:solidFill>
                  <a:srgbClr val="003366"/>
                </a:solidFill>
                <a:cs typeface="Times New Roman" pitchFamily="18" charset="0"/>
              </a:rPr>
              <a:t>State of M.P.V.R.K. Balothia </a:t>
            </a:r>
            <a:endParaRPr lang="en-US" sz="3200" dirty="0">
              <a:solidFill>
                <a:srgbClr val="003366"/>
              </a:solidFill>
              <a:cs typeface="Times New Roman" pitchFamily="18" charset="0"/>
            </a:endParaRPr>
          </a:p>
          <a:p>
            <a:pPr algn="ctr">
              <a:spcBef>
                <a:spcPct val="50000"/>
              </a:spcBef>
            </a:pPr>
            <a:r>
              <a:rPr lang="en-US" sz="3200" b="1" dirty="0">
                <a:solidFill>
                  <a:srgbClr val="003366"/>
                </a:solidFill>
                <a:cs typeface="Times New Roman" pitchFamily="18" charset="0"/>
              </a:rPr>
              <a:t>1995 Cr.L.J.2076 (S.C) </a:t>
            </a:r>
            <a:endParaRPr lang="en-US" sz="3200" dirty="0">
              <a:solidFill>
                <a:srgbClr val="003366"/>
              </a:solidFill>
              <a:cs typeface="Times New Roman" pitchFamily="18" charset="0"/>
            </a:endParaRPr>
          </a:p>
          <a:p>
            <a:pPr algn="ctr">
              <a:spcBef>
                <a:spcPct val="50000"/>
              </a:spcBef>
            </a:pPr>
            <a:r>
              <a:rPr lang="en-US" sz="3200" b="1" u="sng" dirty="0">
                <a:solidFill>
                  <a:srgbClr val="003366"/>
                </a:solidFill>
                <a:cs typeface="Times New Roman" pitchFamily="18" charset="0"/>
              </a:rPr>
              <a:t>Anticipatory Bail:</a:t>
            </a:r>
            <a:endParaRPr lang="en-US" sz="3200" u="sng" dirty="0">
              <a:solidFill>
                <a:srgbClr val="003366"/>
              </a:solidFill>
              <a:cs typeface="Times New Roman" pitchFamily="18" charset="0"/>
            </a:endParaRPr>
          </a:p>
          <a:p>
            <a:pPr>
              <a:spcBef>
                <a:spcPct val="50000"/>
              </a:spcBef>
            </a:pPr>
            <a:r>
              <a:rPr lang="en-US" sz="3200" b="1" dirty="0">
                <a:solidFill>
                  <a:srgbClr val="003366"/>
                </a:solidFill>
                <a:cs typeface="Times New Roman" pitchFamily="18" charset="0"/>
              </a:rPr>
              <a:t>Anticipatory bail cannot be granted in the offences committed under SC &amp; ST (POA) Act 1989. </a:t>
            </a:r>
            <a:endParaRPr lang="en-US" sz="3200" dirty="0">
              <a:solidFill>
                <a:srgbClr val="003366"/>
              </a:solidFill>
              <a:cs typeface="Times New Roman" pitchFamily="18" charset="0"/>
            </a:endParaRPr>
          </a:p>
          <a:p>
            <a:pPr>
              <a:spcBef>
                <a:spcPct val="50000"/>
              </a:spcBef>
            </a:pPr>
            <a:r>
              <a:rPr lang="en-US" sz="3200" b="1" u="sng" dirty="0">
                <a:solidFill>
                  <a:srgbClr val="003366"/>
                </a:solidFill>
                <a:cs typeface="Times New Roman" pitchFamily="18" charset="0"/>
              </a:rPr>
              <a:t>S. 18 is not violative of  Art. 14 and 21 </a:t>
            </a:r>
            <a:r>
              <a:rPr lang="en-US" sz="3200" b="1" dirty="0">
                <a:solidFill>
                  <a:srgbClr val="003366"/>
                </a:solidFill>
                <a:cs typeface="Times New Roman" pitchFamily="18" charset="0"/>
              </a:rPr>
              <a:t>of the Constitution.</a:t>
            </a:r>
            <a:r>
              <a:rPr lang="en-US" b="1" dirty="0">
                <a:solidFill>
                  <a:srgbClr val="003366"/>
                </a:solidFill>
                <a:cs typeface="Times New Roman" pitchFamily="18" charset="0"/>
              </a:rPr>
              <a:t> </a:t>
            </a:r>
            <a:endParaRPr lang="en-US" dirty="0">
              <a:solidFill>
                <a:srgbClr val="003366"/>
              </a:solidFill>
              <a:cs typeface="Times New Roman" pitchFamily="18" charset="0"/>
            </a:endParaRPr>
          </a:p>
          <a:p>
            <a:pPr>
              <a:spcBef>
                <a:spcPct val="50000"/>
              </a:spcBef>
            </a:pPr>
            <a:endParaRPr lang="en-US" dirty="0">
              <a:solidFill>
                <a:srgbClr val="003366"/>
              </a:solidFill>
            </a:endParaRPr>
          </a:p>
        </p:txBody>
      </p:sp>
    </p:spTree>
  </p:cSld>
  <p:clrMapOvr>
    <a:masterClrMapping/>
  </p:clrMapOvr>
  <p:transition spd="med">
    <p:pu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0" y="76200"/>
            <a:ext cx="9144000" cy="3660775"/>
          </a:xfrm>
          <a:prstGeom prst="rect">
            <a:avLst/>
          </a:prstGeom>
          <a:noFill/>
          <a:ln w="9525">
            <a:noFill/>
            <a:miter lim="800000"/>
            <a:headEnd/>
            <a:tailEnd/>
          </a:ln>
        </p:spPr>
        <p:txBody>
          <a:bodyPr>
            <a:spAutoFit/>
          </a:bodyPr>
          <a:lstStyle/>
          <a:p>
            <a:pPr algn="ctr">
              <a:spcBef>
                <a:spcPct val="50000"/>
              </a:spcBef>
            </a:pPr>
            <a:r>
              <a:rPr lang="en-US" sz="3200" b="1" u="sng">
                <a:cs typeface="Times New Roman" pitchFamily="18" charset="0"/>
              </a:rPr>
              <a:t>E.Seshaiah V State of A.P.</a:t>
            </a:r>
            <a:endParaRPr lang="en-US" sz="3200" u="sng">
              <a:cs typeface="Times New Roman" pitchFamily="18" charset="0"/>
            </a:endParaRPr>
          </a:p>
          <a:p>
            <a:pPr algn="ctr">
              <a:spcBef>
                <a:spcPct val="50000"/>
              </a:spcBef>
            </a:pPr>
            <a:r>
              <a:rPr lang="en-US" sz="3200" b="1" u="sng">
                <a:cs typeface="Times New Roman" pitchFamily="18" charset="0"/>
              </a:rPr>
              <a:t>2001(1)A.L.D.(Crl)709 (A.P.) </a:t>
            </a:r>
            <a:endParaRPr lang="en-US" sz="3200" u="sng">
              <a:cs typeface="Times New Roman" pitchFamily="18" charset="0"/>
            </a:endParaRPr>
          </a:p>
          <a:p>
            <a:pPr algn="just">
              <a:spcBef>
                <a:spcPct val="50000"/>
              </a:spcBef>
            </a:pPr>
            <a:r>
              <a:rPr lang="en-US" b="1">
                <a:cs typeface="Times New Roman" pitchFamily="18" charset="0"/>
              </a:rPr>
              <a:t>	</a:t>
            </a:r>
            <a:r>
              <a:rPr lang="en-US" sz="2800" b="1">
                <a:cs typeface="Times New Roman" pitchFamily="18" charset="0"/>
              </a:rPr>
              <a:t>The SI of Police  who registered  a case u/s 3(x), alone investigated it. Court held that “Verification of investigation and lending his signature  to the charge sheet by SDPO does not satisfy the statutory requirement  under R7 “ Proceeding were quashed”. </a:t>
            </a:r>
            <a:endParaRPr lang="en-US" sz="2800"/>
          </a:p>
        </p:txBody>
      </p:sp>
      <p:sp>
        <p:nvSpPr>
          <p:cNvPr id="10243" name="Text Box 6"/>
          <p:cNvSpPr txBox="1">
            <a:spLocks noChangeArrowheads="1"/>
          </p:cNvSpPr>
          <p:nvPr/>
        </p:nvSpPr>
        <p:spPr bwMode="auto">
          <a:xfrm>
            <a:off x="0" y="4038600"/>
            <a:ext cx="9144000" cy="3448050"/>
          </a:xfrm>
          <a:prstGeom prst="rect">
            <a:avLst/>
          </a:prstGeom>
          <a:noFill/>
          <a:ln w="9525">
            <a:noFill/>
            <a:miter lim="800000"/>
            <a:headEnd/>
            <a:tailEnd/>
          </a:ln>
        </p:spPr>
        <p:txBody>
          <a:bodyPr>
            <a:spAutoFit/>
          </a:bodyPr>
          <a:lstStyle/>
          <a:p>
            <a:pPr algn="ctr">
              <a:spcBef>
                <a:spcPct val="50000"/>
              </a:spcBef>
            </a:pPr>
            <a:r>
              <a:rPr lang="en-US" sz="3200" b="1" u="sng">
                <a:cs typeface="Times New Roman" pitchFamily="18" charset="0"/>
              </a:rPr>
              <a:t>V.Chitti Babu  V State of A.P.</a:t>
            </a:r>
            <a:endParaRPr lang="en-US" sz="3200" u="sng">
              <a:cs typeface="Times New Roman" pitchFamily="18" charset="0"/>
            </a:endParaRPr>
          </a:p>
          <a:p>
            <a:pPr algn="ctr">
              <a:spcBef>
                <a:spcPct val="50000"/>
              </a:spcBef>
            </a:pPr>
            <a:r>
              <a:rPr lang="en-US" sz="3200" b="1" u="sng">
                <a:cs typeface="Times New Roman" pitchFamily="18" charset="0"/>
              </a:rPr>
              <a:t>2002 (2) A.L.D. (Crl) 206 (A.P.) (Division bench)</a:t>
            </a:r>
            <a:endParaRPr lang="en-US" sz="3200" u="sng">
              <a:cs typeface="Times New Roman" pitchFamily="18" charset="0"/>
            </a:endParaRPr>
          </a:p>
          <a:p>
            <a:pPr algn="just">
              <a:spcBef>
                <a:spcPct val="50000"/>
              </a:spcBef>
            </a:pPr>
            <a:r>
              <a:rPr lang="en-US" b="1">
                <a:cs typeface="Times New Roman" pitchFamily="18" charset="0"/>
              </a:rPr>
              <a:t>	</a:t>
            </a:r>
            <a:r>
              <a:rPr lang="en-US" sz="2800" b="1">
                <a:cs typeface="Times New Roman" pitchFamily="18" charset="0"/>
              </a:rPr>
              <a:t>The provision contained in R.7 is mandatory and it has to be strictly complied with, failing which the trail vitiates. </a:t>
            </a:r>
            <a:endParaRPr lang="en-US" sz="2800">
              <a:cs typeface="Times New Roman" pitchFamily="18" charset="0"/>
            </a:endParaRPr>
          </a:p>
          <a:p>
            <a:pPr>
              <a:spcBef>
                <a:spcPct val="50000"/>
              </a:spcBef>
            </a:pPr>
            <a:endParaRPr lang="en-US" sz="2800"/>
          </a:p>
        </p:txBody>
      </p:sp>
    </p:spTree>
  </p:cSld>
  <p:clrMapOvr>
    <a:masterClrMapping/>
  </p:clrMapOvr>
  <p:transition spd="med">
    <p:push/>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904</TotalTime>
  <Words>649</Words>
  <Application>Microsoft Office PowerPoint</Application>
  <PresentationFormat>On-screen Show (4:3)</PresentationFormat>
  <Paragraphs>81</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SC &amp; ST (POA) ACT, Latest Amendments w.e.f.26-01-2016 </vt:lpstr>
      <vt:lpstr>Slide 2</vt:lpstr>
      <vt:lpstr>Slide 3</vt:lpstr>
      <vt:lpstr>Slide 4</vt:lpstr>
      <vt:lpstr>2004(1) ALD (Crl.) 623(SC)</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CRIMINAL LAW AMENDEMENT ACT 2013</dc:title>
  <dc:creator>hp</dc:creator>
  <cp:lastModifiedBy>dop</cp:lastModifiedBy>
  <cp:revision>300</cp:revision>
  <dcterms:created xsi:type="dcterms:W3CDTF">2015-12-30T18:01:54Z</dcterms:created>
  <dcterms:modified xsi:type="dcterms:W3CDTF">2019-05-31T05:11:00Z</dcterms:modified>
</cp:coreProperties>
</file>